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3" r:id="rId6"/>
    <p:sldId id="262" r:id="rId7"/>
    <p:sldId id="263" r:id="rId8"/>
    <p:sldId id="265" r:id="rId9"/>
    <p:sldId id="261" r:id="rId10"/>
    <p:sldId id="271" r:id="rId11"/>
    <p:sldId id="266" r:id="rId12"/>
    <p:sldId id="264" r:id="rId13"/>
    <p:sldId id="274" r:id="rId14"/>
    <p:sldId id="275" r:id="rId15"/>
    <p:sldId id="272" r:id="rId16"/>
    <p:sldId id="267" r:id="rId17"/>
    <p:sldId id="270" r:id="rId18"/>
    <p:sldId id="276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D34"/>
    <a:srgbClr val="174D3D"/>
    <a:srgbClr val="BAA013"/>
    <a:srgbClr val="C4A813"/>
    <a:srgbClr val="73C429"/>
    <a:srgbClr val="0D382B"/>
    <a:srgbClr val="1E2022"/>
    <a:srgbClr val="F0D116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0" y="41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93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025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787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26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31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1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0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03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545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71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1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FA75-227D-4B01-8B46-ECD5F4D17431}" type="datetimeFigureOut">
              <a:rPr lang="sl-SI" smtClean="0"/>
              <a:t>15. 02. 2018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730B-3E22-4B74-9469-2F70C0A65D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27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latin typeface="Arial Nova" panose="020B0504020202020204" pitchFamily="34" charset="0"/>
              </a:rPr>
              <a:t>IMENOVANJE NADZORNEGA ODBORA IN DISCIPLINSKE KOMISIJE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755E5DF-458E-4A7E-AB69-BD7CD0DBD2D0}"/>
              </a:ext>
            </a:extLst>
          </p:cNvPr>
          <p:cNvSpPr/>
          <p:nvPr/>
        </p:nvSpPr>
        <p:spPr>
          <a:xfrm flipH="1">
            <a:off x="508925" y="203200"/>
            <a:ext cx="45719" cy="1681020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AB454D51-1116-40BF-8E0D-84E00B3F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03" y="3180081"/>
            <a:ext cx="3312794" cy="331279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DFF025C-3A5D-45A0-A5BC-10C1BE2C7059}"/>
              </a:ext>
            </a:extLst>
          </p:cNvPr>
          <p:cNvSpPr txBox="1"/>
          <p:nvPr/>
        </p:nvSpPr>
        <p:spPr>
          <a:xfrm>
            <a:off x="873760" y="229564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800" dirty="0">
                <a:latin typeface="Arial Nova Cond" panose="020B0506020202020204" pitchFamily="34" charset="0"/>
              </a:rPr>
              <a:t>Nadzorni odbor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latin typeface="Arial Nova Cond" panose="020B0506020202020204" pitchFamily="34" charset="0"/>
              </a:rPr>
              <a:t>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latin typeface="Arial Nova Cond" panose="020B0506020202020204" pitchFamily="34" charset="0"/>
              </a:rPr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latin typeface="Arial Nova Cond" panose="020B0506020202020204" pitchFamily="34" charset="0"/>
              </a:rPr>
              <a:t>C</a:t>
            </a:r>
          </a:p>
          <a:p>
            <a:endParaRPr lang="sl-SI" sz="2800" dirty="0">
              <a:latin typeface="Arial Nova Cond" panose="020B0506020202020204" pitchFamily="34" charset="0"/>
            </a:endParaRPr>
          </a:p>
          <a:p>
            <a:r>
              <a:rPr lang="sl-SI" sz="2800" dirty="0">
                <a:latin typeface="Arial Nova Cond" panose="020B0506020202020204" pitchFamily="34" charset="0"/>
              </a:rPr>
              <a:t>2. Disciplinska komisija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>
                <a:latin typeface="Arial Nova Cond" panose="020B0506020202020204" pitchFamily="34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>
                <a:latin typeface="Arial Nova Cond" panose="020B0506020202020204" pitchFamily="34" charset="0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>
                <a:latin typeface="Arial Nova Cond" panose="020B0506020202020204" pitchFamily="34" charset="0"/>
              </a:rPr>
              <a:t>C</a:t>
            </a:r>
          </a:p>
          <a:p>
            <a:endParaRPr lang="sl-SI" sz="28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3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IZVOLITEV KLUBSKEGA KAPETANA ZA LETO 2018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0039320-0AD1-4210-9A37-6C76EF5CD598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8C506FFB-B414-4490-B423-5AE8EA14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71" y="3617016"/>
            <a:ext cx="2875858" cy="28758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72C4266-5721-4CE2-81A0-AF8FC49A13AF}"/>
              </a:ext>
            </a:extLst>
          </p:cNvPr>
          <p:cNvSpPr txBox="1"/>
          <p:nvPr/>
        </p:nvSpPr>
        <p:spPr>
          <a:xfrm>
            <a:off x="628650" y="2174240"/>
            <a:ext cx="797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 Nova Cond" panose="020B0506020202020204" pitchFamily="34" charset="0"/>
              </a:rPr>
              <a:t>Nadzorni odbor predlaga za klubskega kapetana za leto 2018 Barbaro Istenič.</a:t>
            </a:r>
          </a:p>
        </p:txBody>
      </p:sp>
    </p:spTree>
    <p:extLst>
      <p:ext uri="{BB962C8B-B14F-4D97-AF65-F5344CB8AC3E}">
        <p14:creationId xmlns:p14="http://schemas.microsoft.com/office/powerpoint/2010/main" val="71071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2018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EF02A52-4488-4155-9555-543BD67845FC}"/>
              </a:ext>
            </a:extLst>
          </p:cNvPr>
          <p:cNvSpPr/>
          <p:nvPr/>
        </p:nvSpPr>
        <p:spPr>
          <a:xfrm>
            <a:off x="2475344" y="6182239"/>
            <a:ext cx="5063376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1F48662-A734-408E-9EEA-85D915CD72FF}"/>
              </a:ext>
            </a:extLst>
          </p:cNvPr>
          <p:cNvSpPr/>
          <p:nvPr/>
        </p:nvSpPr>
        <p:spPr>
          <a:xfrm>
            <a:off x="2475347" y="3349535"/>
            <a:ext cx="5063375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značba mesta vsebine 2">
            <a:extLst>
              <a:ext uri="{FF2B5EF4-FFF2-40B4-BE49-F238E27FC236}">
                <a16:creationId xmlns:a16="http://schemas.microsoft.com/office/drawing/2014/main" id="{080D90CA-3295-4CAE-9216-35ADCCE3F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2642"/>
            <a:ext cx="7886700" cy="4524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>
                <a:latin typeface="Arial Nova Cond" panose="020B0506020202020204" pitchFamily="34" charset="0"/>
              </a:rPr>
              <a:t>PRIHODKI</a:t>
            </a:r>
            <a:endParaRPr lang="sl-SI" sz="8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2200" dirty="0">
                <a:latin typeface="Arial Nova Cond" panose="020B0506020202020204" pitchFamily="34" charset="0"/>
              </a:rPr>
              <a:t>		</a:t>
            </a:r>
            <a:r>
              <a:rPr lang="sl-SI" sz="1900" dirty="0">
                <a:latin typeface="Arial Nova Cond" panose="020B0506020202020204" pitchFamily="34" charset="0"/>
              </a:rPr>
              <a:t>Članarine				13.000,00 €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Donacije				  1.500,00 €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Sponzorstva			  2.500,00 €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Pridobitna dejavnost		  1.000,00 €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18.000,00 €</a:t>
            </a:r>
          </a:p>
          <a:p>
            <a:pPr marL="0" indent="0">
              <a:lnSpc>
                <a:spcPts val="200"/>
              </a:lnSpc>
              <a:spcBef>
                <a:spcPts val="600"/>
              </a:spcBef>
              <a:buNone/>
            </a:pP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Arial Nova Cond" panose="020B0506020202020204" pitchFamily="34" charset="0"/>
              </a:rPr>
              <a:t>ODHODKI</a:t>
            </a: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Članarina GZS			  3.000,00 €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Štartnine				  6.000,00 €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Pokali				  1.500,00 €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Prispevek za letne karte		  5.000,00 €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Reklama				     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Tečaj golfa			  1.000,00 €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Tekmovalna sekcija		     	     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PTT, Telekom, provizije, rač.		     500,00 €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18.000,00 €</a:t>
            </a:r>
          </a:p>
        </p:txBody>
      </p:sp>
    </p:spTree>
    <p:extLst>
      <p:ext uri="{BB962C8B-B14F-4D97-AF65-F5344CB8AC3E}">
        <p14:creationId xmlns:p14="http://schemas.microsoft.com/office/powerpoint/2010/main" val="349210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2018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57448FC-DE21-4AF2-ACAE-35AC095F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947545"/>
            <a:ext cx="7886700" cy="49104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sz="3000" b="1" dirty="0"/>
              <a:t>PROGRAM DELA</a:t>
            </a:r>
          </a:p>
          <a:p>
            <a:pPr marL="0" indent="0">
              <a:buNone/>
            </a:pPr>
            <a:endParaRPr lang="sl-SI" sz="5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2800" dirty="0"/>
              <a:t>Prijave na razpis za Občinska sredstva (oddano)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Pridobivanje novih članov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Organizacija začetne šole golfa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Organizacija vsaj enega klubskega izleta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Medklubsko srečanje (Olimje, Arboretum...)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Audi eclectic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Organizacija prodaje spominkov in opreme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2800" dirty="0"/>
              <a:t>1 x mesečno prisotnost PRO učitelja golfa na vadbišču </a:t>
            </a:r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888C64F1-2894-476A-A603-53D669BBE346}"/>
              </a:ext>
            </a:extLst>
          </p:cNvPr>
          <p:cNvSpPr/>
          <p:nvPr/>
        </p:nvSpPr>
        <p:spPr>
          <a:xfrm rot="5400000">
            <a:off x="1118816" y="280505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FFE312CD-C174-44DE-8754-50A8D633E17C}"/>
              </a:ext>
            </a:extLst>
          </p:cNvPr>
          <p:cNvSpPr/>
          <p:nvPr/>
        </p:nvSpPr>
        <p:spPr>
          <a:xfrm rot="5400000">
            <a:off x="1118816" y="331118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FBC99CB0-BA3E-4FCE-84AA-635C7630592B}"/>
              </a:ext>
            </a:extLst>
          </p:cNvPr>
          <p:cNvSpPr/>
          <p:nvPr/>
        </p:nvSpPr>
        <p:spPr>
          <a:xfrm rot="5400000">
            <a:off x="1118816" y="382611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95005ACE-4DA0-48F8-941A-91ACB54D779F}"/>
              </a:ext>
            </a:extLst>
          </p:cNvPr>
          <p:cNvSpPr/>
          <p:nvPr/>
        </p:nvSpPr>
        <p:spPr>
          <a:xfrm rot="5400000">
            <a:off x="1118816" y="431543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67FDB421-686A-49AA-810D-386A048F2B5F}"/>
              </a:ext>
            </a:extLst>
          </p:cNvPr>
          <p:cNvSpPr/>
          <p:nvPr/>
        </p:nvSpPr>
        <p:spPr>
          <a:xfrm rot="5400000">
            <a:off x="1118816" y="478950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DB2FCFE7-D0C0-43E8-8DFD-57E4DEFE3FED}"/>
              </a:ext>
            </a:extLst>
          </p:cNvPr>
          <p:cNvSpPr/>
          <p:nvPr/>
        </p:nvSpPr>
        <p:spPr>
          <a:xfrm rot="5400000">
            <a:off x="1118816" y="531892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nakokraki trikotnik 14">
            <a:extLst>
              <a:ext uri="{FF2B5EF4-FFF2-40B4-BE49-F238E27FC236}">
                <a16:creationId xmlns:a16="http://schemas.microsoft.com/office/drawing/2014/main" id="{4D55F28C-D5F5-416A-A82A-E6FEF547F2B9}"/>
              </a:ext>
            </a:extLst>
          </p:cNvPr>
          <p:cNvSpPr/>
          <p:nvPr/>
        </p:nvSpPr>
        <p:spPr>
          <a:xfrm rot="5400000">
            <a:off x="1118816" y="582017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nakokraki trikotnik 15">
            <a:extLst>
              <a:ext uri="{FF2B5EF4-FFF2-40B4-BE49-F238E27FC236}">
                <a16:creationId xmlns:a16="http://schemas.microsoft.com/office/drawing/2014/main" id="{361CBD76-3BBF-4F19-BB1D-B6C3119D3FF9}"/>
              </a:ext>
            </a:extLst>
          </p:cNvPr>
          <p:cNvSpPr/>
          <p:nvPr/>
        </p:nvSpPr>
        <p:spPr>
          <a:xfrm rot="5400000">
            <a:off x="1118816" y="632357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323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FINANČNI NAČRT IN PLAN DELA ZA LETO 2018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057448FC-DE21-4AF2-ACAE-35AC095F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947545"/>
            <a:ext cx="7886700" cy="49104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4500" b="1" dirty="0"/>
              <a:t>PLAN KLUBSKIH TURNIRJEV</a:t>
            </a:r>
          </a:p>
          <a:p>
            <a:pPr marL="0" indent="0">
              <a:buNone/>
            </a:pPr>
            <a:endParaRPr lang="sl-SI" sz="800" b="1" dirty="0">
              <a:latin typeface="Arial Nova Cond" panose="020B0506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SOBOTA 21.4.2018 OTVORITVENI TURNIR</a:t>
            </a:r>
            <a:endParaRPr lang="sl-SI" sz="3600" dirty="0">
              <a:latin typeface="Arial Nova Cond" panose="020B0506020202020204" pitchFamily="34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	TOREK 8.5.2018 KLUBSKA LESTVICA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SOBOTA 19.5.2018 PREDSEDNIKOV TURNIR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	TOREK 5.6.2018 KLUBSKA LESTVICA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SOBOTA 23.6.2018 KAPETANOV TURNIR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	TOREK 3.7.2018 KLUBSKA LESTVICA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	TOREK 7.8.2018 KLUBSKA LESTVICA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	TOREK 4.9.2018 KLUBSKA LESTVICA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SOBOTA 15.9.2018 KLUBSKO PRVENSTVO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	TOREK 2.10.2018 KLUBSKA LESTVICA - FINALE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SOBOTA 6.10.2018 MEMORIALNI TURNI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sl-SI" sz="3100" dirty="0">
                <a:latin typeface="Arial Nova Cond" panose="020B0506020202020204" pitchFamily="34" charset="0"/>
              </a:rPr>
              <a:t>SOBOTA 20.10.2018 ZAKLJUČNI TURNIR </a:t>
            </a:r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888C64F1-2894-476A-A603-53D669BBE346}"/>
              </a:ext>
            </a:extLst>
          </p:cNvPr>
          <p:cNvSpPr/>
          <p:nvPr/>
        </p:nvSpPr>
        <p:spPr>
          <a:xfrm rot="5400000">
            <a:off x="1063702" y="259331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FFE312CD-C174-44DE-8754-50A8D633E17C}"/>
              </a:ext>
            </a:extLst>
          </p:cNvPr>
          <p:cNvSpPr/>
          <p:nvPr/>
        </p:nvSpPr>
        <p:spPr>
          <a:xfrm rot="5400000">
            <a:off x="1059630" y="323963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FBC99CB0-BA3E-4FCE-84AA-635C7630592B}"/>
              </a:ext>
            </a:extLst>
          </p:cNvPr>
          <p:cNvSpPr/>
          <p:nvPr/>
        </p:nvSpPr>
        <p:spPr>
          <a:xfrm rot="5400000">
            <a:off x="1059630" y="389729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DB2FCFE7-D0C0-43E8-8DFD-57E4DEFE3FED}"/>
              </a:ext>
            </a:extLst>
          </p:cNvPr>
          <p:cNvSpPr/>
          <p:nvPr/>
        </p:nvSpPr>
        <p:spPr>
          <a:xfrm rot="5400000">
            <a:off x="1059630" y="520495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nakokraki trikotnik 14">
            <a:extLst>
              <a:ext uri="{FF2B5EF4-FFF2-40B4-BE49-F238E27FC236}">
                <a16:creationId xmlns:a16="http://schemas.microsoft.com/office/drawing/2014/main" id="{4D55F28C-D5F5-416A-A82A-E6FEF547F2B9}"/>
              </a:ext>
            </a:extLst>
          </p:cNvPr>
          <p:cNvSpPr/>
          <p:nvPr/>
        </p:nvSpPr>
        <p:spPr>
          <a:xfrm rot="5400000">
            <a:off x="1059630" y="586146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nakokraki trikotnik 15">
            <a:extLst>
              <a:ext uri="{FF2B5EF4-FFF2-40B4-BE49-F238E27FC236}">
                <a16:creationId xmlns:a16="http://schemas.microsoft.com/office/drawing/2014/main" id="{361CBD76-3BBF-4F19-BB1D-B6C3119D3FF9}"/>
              </a:ext>
            </a:extLst>
          </p:cNvPr>
          <p:cNvSpPr/>
          <p:nvPr/>
        </p:nvSpPr>
        <p:spPr>
          <a:xfrm rot="5400000">
            <a:off x="1059630" y="617695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3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VIŠINA SUBVENCIJE ZA LETNO KARTO 2018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C9688A32-9AAC-4E3C-AA27-7CC2C98A46E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0B090D0-D261-45C4-ABFE-5A030678D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3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>
                <a:latin typeface="Arial Nova Cond" panose="020B0506020202020204" pitchFamily="34" charset="0"/>
              </a:rPr>
              <a:t>Upravni odbor predlaga subvencijo v višini 100 € za letno karto 2018.</a:t>
            </a:r>
          </a:p>
        </p:txBody>
      </p:sp>
    </p:spTree>
    <p:extLst>
      <p:ext uri="{BB962C8B-B14F-4D97-AF65-F5344CB8AC3E}">
        <p14:creationId xmlns:p14="http://schemas.microsoft.com/office/powerpoint/2010/main" val="346979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CENE KART ZA LETO 2018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AKTUALNE INFORMACIJE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F3B7930-A87C-43F7-B596-AB2D323E1B44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4D87BF5-4503-4893-BBB7-03FC8E39D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13328"/>
              </p:ext>
            </p:extLst>
          </p:nvPr>
        </p:nvGraphicFramePr>
        <p:xfrm>
          <a:off x="527053" y="1799348"/>
          <a:ext cx="7813387" cy="5065304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06693">
                  <a:extLst>
                    <a:ext uri="{9D8B030D-6E8A-4147-A177-3AD203B41FA5}">
                      <a16:colId xmlns:a16="http://schemas.microsoft.com/office/drawing/2014/main" val="2412247333"/>
                    </a:ext>
                  </a:extLst>
                </a:gridCol>
                <a:gridCol w="2092872">
                  <a:extLst>
                    <a:ext uri="{9D8B030D-6E8A-4147-A177-3AD203B41FA5}">
                      <a16:colId xmlns:a16="http://schemas.microsoft.com/office/drawing/2014/main" val="1340116782"/>
                    </a:ext>
                  </a:extLst>
                </a:gridCol>
                <a:gridCol w="1813822">
                  <a:extLst>
                    <a:ext uri="{9D8B030D-6E8A-4147-A177-3AD203B41FA5}">
                      <a16:colId xmlns:a16="http://schemas.microsoft.com/office/drawing/2014/main" val="1659536468"/>
                    </a:ext>
                  </a:extLst>
                </a:gridCol>
              </a:tblGrid>
              <a:tr h="237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2018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2018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3067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CENE V € / OSEBO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GK  GRAD MOKRICE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PARTNERSKI KLUBI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75149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PLAČILO DO 15.03.2018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3234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VSE DNI V TEDNU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890,00 €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(790,00 € za člane kluba)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940,00 €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2217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DRUŽINSKI ČLAN (-10%)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801,00 €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846,00 €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4472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ČLAN DO 24,99 LETA - študenti (-25%)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667,50 €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705,00 €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2221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OTROŠKA DO 17,99 LETA ( -50% )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445,00 €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470,00 €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7129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997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REDNA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1¸.250,00 €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1.300,00 €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641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DRUŽINSKI ČLAN ( -10%)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1.125,00 €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1.170,00 €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87875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ČLAN DO 24,99 LETA - študenti (25 %)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937,50 €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975,00 €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98459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OTROŠKA DO 17,99 LETA ( -50% )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mpd="sng">
                      <a:noFill/>
                    </a:lnB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625,00 €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mpd="sng">
                      <a:noFill/>
                    </a:lnB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650,00 €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B w="12700" cmpd="sng">
                      <a:noFill/>
                    </a:lnB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36926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PLAČILO DO 28.02.2018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19106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TEDENSKA KARTA (PON. - PETEK)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760,00 €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810,00 €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6572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DRUŽINSKI ČLAN (-10%)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684,00 €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729,00 €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32224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ČLAN DO 24,99 LETA - študenti (-25%)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570,00 €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607,50 €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6693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OTROŠKA DO 17,99 LETA ( -50% )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380,00 €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405,00 €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176501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 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78240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REDNA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1.040,00 €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1.190,00 €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98650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DRUŽINSKI ČLAN ( -10%)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936,00 €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1.071,00 €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0747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ČLAN DO 24,99 LETA - študenti (25 %)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780,00 €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892,50 €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71243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40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OTROŠKA DO 17,99 LETA ( -50% )</a:t>
                      </a:r>
                      <a:endParaRPr lang="sl-SI" sz="200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520,00 €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595,00 €</a:t>
                      </a: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64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61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CENE KART ZA LETO 2018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AKTUALNE INFORMACIJE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F3B7930-A87C-43F7-B596-AB2D323E1B44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3083B46-54EB-4C93-A719-1B94E0D97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8869"/>
              </p:ext>
            </p:extLst>
          </p:nvPr>
        </p:nvGraphicFramePr>
        <p:xfrm>
          <a:off x="531784" y="2335574"/>
          <a:ext cx="7651634" cy="63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6628">
                  <a:extLst>
                    <a:ext uri="{9D8B030D-6E8A-4147-A177-3AD203B41FA5}">
                      <a16:colId xmlns:a16="http://schemas.microsoft.com/office/drawing/2014/main" val="3880870571"/>
                    </a:ext>
                  </a:extLst>
                </a:gridCol>
                <a:gridCol w="2335006">
                  <a:extLst>
                    <a:ext uri="{9D8B030D-6E8A-4147-A177-3AD203B41FA5}">
                      <a16:colId xmlns:a16="http://schemas.microsoft.com/office/drawing/2014/main" val="3694887339"/>
                    </a:ext>
                  </a:extLst>
                </a:gridCol>
              </a:tblGrid>
              <a:tr h="37068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</a:rPr>
                        <a:t>SKUPNA LETNA KARTA GOLF GRAD MOKRICE IN GOLF GRAD OTOČEC</a:t>
                      </a: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13179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SKUPNA LETNA KARTA Mokrice - Otočec </a:t>
                      </a:r>
                      <a:endParaRPr kumimoji="0" lang="sl-S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1.400,00 €</a:t>
                      </a:r>
                      <a:endParaRPr lang="sl-SI" sz="14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28658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06E90B6-7B85-4705-9A8E-90D6A8EC1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72922"/>
              </p:ext>
            </p:extLst>
          </p:nvPr>
        </p:nvGraphicFramePr>
        <p:xfrm>
          <a:off x="508926" y="3647130"/>
          <a:ext cx="7651634" cy="842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6628">
                  <a:extLst>
                    <a:ext uri="{9D8B030D-6E8A-4147-A177-3AD203B41FA5}">
                      <a16:colId xmlns:a16="http://schemas.microsoft.com/office/drawing/2014/main" val="3880870571"/>
                    </a:ext>
                  </a:extLst>
                </a:gridCol>
                <a:gridCol w="2335006">
                  <a:extLst>
                    <a:ext uri="{9D8B030D-6E8A-4147-A177-3AD203B41FA5}">
                      <a16:colId xmlns:a16="http://schemas.microsoft.com/office/drawing/2014/main" val="3694887339"/>
                    </a:ext>
                  </a:extLst>
                </a:gridCol>
              </a:tblGrid>
              <a:tr h="3108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</a:rPr>
                        <a:t>GOLF CARD UNLIMITED </a:t>
                      </a:r>
                      <a:r>
                        <a:rPr lang="sl-SI" sz="14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</a:rPr>
                        <a:t>(velja od 01.03.2018 do 28.02.2019)</a:t>
                      </a:r>
                      <a:endParaRPr lang="sl-SI" sz="2000" b="1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13179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Za odrasle</a:t>
                      </a:r>
                      <a:endParaRPr kumimoji="0" lang="sl-S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1.820,00 €</a:t>
                      </a:r>
                      <a:endParaRPr lang="sl-SI" sz="14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28658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+mn-cs"/>
                        </a:rPr>
                        <a:t>Za študente (dokazilo o vpisu do 21.99 leta)</a:t>
                      </a: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</a:rPr>
                        <a:t>920,00 €</a:t>
                      </a: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66255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B0BBB0E-AB99-466B-93AA-35CBF97AE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96678"/>
              </p:ext>
            </p:extLst>
          </p:nvPr>
        </p:nvGraphicFramePr>
        <p:xfrm>
          <a:off x="508926" y="4960723"/>
          <a:ext cx="7651634" cy="1107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6628">
                  <a:extLst>
                    <a:ext uri="{9D8B030D-6E8A-4147-A177-3AD203B41FA5}">
                      <a16:colId xmlns:a16="http://schemas.microsoft.com/office/drawing/2014/main" val="3880870571"/>
                    </a:ext>
                  </a:extLst>
                </a:gridCol>
                <a:gridCol w="2335006">
                  <a:extLst>
                    <a:ext uri="{9D8B030D-6E8A-4147-A177-3AD203B41FA5}">
                      <a16:colId xmlns:a16="http://schemas.microsoft.com/office/drawing/2014/main" val="3694887339"/>
                    </a:ext>
                  </a:extLst>
                </a:gridCol>
              </a:tblGrid>
              <a:tr h="31089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</a:rPr>
                        <a:t>NAJEM OMARIC V LETU 2018</a:t>
                      </a: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sl-SI" sz="20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13179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Najem garderobne omarice</a:t>
                      </a:r>
                      <a:endParaRPr kumimoji="0" lang="sl-S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</a:rPr>
                        <a:t>40,00 €</a:t>
                      </a:r>
                      <a:endParaRPr lang="sl-SI" sz="1400" dirty="0">
                        <a:solidFill>
                          <a:schemeClr val="bg1"/>
                        </a:solidFill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728658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Najem omarice za palice</a:t>
                      </a: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</a:rPr>
                        <a:t>80,00 €</a:t>
                      </a: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66255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l-SI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Najem obeh omaric</a:t>
                      </a:r>
                    </a:p>
                  </a:txBody>
                  <a:tcPr marL="44450" marR="44450" marT="0" marB="0" anchor="b">
                    <a:solidFill>
                      <a:srgbClr val="B82D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solidFill>
                            <a:schemeClr val="bg1"/>
                          </a:solidFill>
                          <a:effectLst/>
                          <a:latin typeface="Arial Nova Cond" panose="020B0506020202020204" pitchFamily="34" charset="0"/>
                          <a:ea typeface="Times New Roman" panose="02020603050405020304" pitchFamily="18" charset="0"/>
                        </a:rPr>
                        <a:t>100,00 €</a:t>
                      </a:r>
                    </a:p>
                  </a:txBody>
                  <a:tcPr marL="44450" marR="44450" marT="0" marB="0" anchor="b">
                    <a:solidFill>
                      <a:srgbClr val="174D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3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52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CENE KART ZA LETO 2018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AKTUALNE INFORMACIJE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F3B7930-A87C-43F7-B596-AB2D323E1B44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269E3A86-31F9-41E1-AE76-7F22D9EB1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83328"/>
              </p:ext>
            </p:extLst>
          </p:nvPr>
        </p:nvGraphicFramePr>
        <p:xfrm>
          <a:off x="822960" y="1690690"/>
          <a:ext cx="8056880" cy="5145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6880">
                  <a:extLst>
                    <a:ext uri="{9D8B030D-6E8A-4147-A177-3AD203B41FA5}">
                      <a16:colId xmlns:a16="http://schemas.microsoft.com/office/drawing/2014/main" val="3549243406"/>
                    </a:ext>
                  </a:extLst>
                </a:gridCol>
              </a:tblGrid>
              <a:tr h="11321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Vsi kupci kart v predprodaji, prejmejo GRATIS uporabo Residence apartmaja v Portorožu za 1 dan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50576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Lastniki letne karte imajo 10% popust na gostinske storitve v klubski hiši Gradu Mokrice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373519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Lastniki letne karte imajo 10% popust na redno ceno golf avtomobilčka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6331627"/>
                  </a:ext>
                </a:extLst>
              </a:tr>
              <a:tr h="26416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Lastniki letne karte imajo 50% stalni popust na ceno dnevne karte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Golf igrišče Olimje-Podčetrtek( vse dni, razen na turnirjih)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Vsi, ki bodo kupili letno karto prejmejo kartico ugodnosti Term Čatež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endParaRPr lang="sl-SI" sz="1800" kern="1200" dirty="0">
                        <a:solidFill>
                          <a:schemeClr val="tx1"/>
                        </a:solidFill>
                        <a:latin typeface="Arial Nova Cond" panose="020B0506020202020204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ahoma" panose="020B0604030504040204" pitchFamily="34" charset="0"/>
                        <a:buNone/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Lastniki letne karte prejmejo brezplačno vstopnico za celodnevno kopanje na Termalni rivieri Term Čatež</a:t>
                      </a:r>
                    </a:p>
                    <a:p>
                      <a:pPr marL="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1800" kern="1200" dirty="0">
                          <a:solidFill>
                            <a:schemeClr val="tx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23216234"/>
                  </a:ext>
                </a:extLst>
              </a:tr>
            </a:tbl>
          </a:graphicData>
        </a:graphic>
      </p:graphicFrame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38C682AB-6E2F-4949-9213-813A3C3B5F81}"/>
              </a:ext>
            </a:extLst>
          </p:cNvPr>
          <p:cNvSpPr/>
          <p:nvPr/>
        </p:nvSpPr>
        <p:spPr>
          <a:xfrm rot="5400000">
            <a:off x="570016" y="210378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CBA816CA-B231-44E8-B49E-8901B5CEB925}"/>
              </a:ext>
            </a:extLst>
          </p:cNvPr>
          <p:cNvSpPr/>
          <p:nvPr/>
        </p:nvSpPr>
        <p:spPr>
          <a:xfrm rot="5400000">
            <a:off x="570016" y="292120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F4713E06-DF83-48A5-94E9-FF8FD10D7FE4}"/>
              </a:ext>
            </a:extLst>
          </p:cNvPr>
          <p:cNvSpPr/>
          <p:nvPr/>
        </p:nvSpPr>
        <p:spPr>
          <a:xfrm rot="5400000">
            <a:off x="570016" y="373861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EDCBF617-A1D0-4559-82EF-5E8B772586C3}"/>
              </a:ext>
            </a:extLst>
          </p:cNvPr>
          <p:cNvSpPr/>
          <p:nvPr/>
        </p:nvSpPr>
        <p:spPr>
          <a:xfrm rot="5400000">
            <a:off x="566963" y="444253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401D313B-20F6-45D8-BAA0-E085EF2D81B6}"/>
              </a:ext>
            </a:extLst>
          </p:cNvPr>
          <p:cNvSpPr/>
          <p:nvPr/>
        </p:nvSpPr>
        <p:spPr>
          <a:xfrm rot="5400000">
            <a:off x="560783" y="525994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589A8B12-954B-4760-8638-535C5AF96D9C}"/>
              </a:ext>
            </a:extLst>
          </p:cNvPr>
          <p:cNvSpPr/>
          <p:nvPr/>
        </p:nvSpPr>
        <p:spPr>
          <a:xfrm rot="5400000">
            <a:off x="570016" y="5815356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99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RAZNO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022BB56-CE5F-4818-8377-9F69318C9A1D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467C2A98-E97E-438C-B301-75097CE15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24" y="2427721"/>
            <a:ext cx="4065155" cy="4065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9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PREDLOG DNEVNEGA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REDA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96" y="2088864"/>
            <a:ext cx="7886700" cy="466292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delovnega predsedstva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Potrditev dnevnega reda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Finančno poročilo za leto 2017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Poročilo nadzornega odbora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pristopnine za leto 2018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članarine za leto 2018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Seznanitev z odstopom sekretarja kluba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Predlog dopolnitve statuta Golf kluba Grad Mokrice in glasovanje o statutu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Imenovanje nadzornega odbora in disciplinske komisije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Izvolitev klubskega kapetana za leto 2018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Finančni načrt in program dela za leto 2018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Višina subvencije za letno karto 2018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Seznanitev upravljalca igrišča glede cene kart za leto 2018 in aktualne informacije</a:t>
            </a:r>
          </a:p>
          <a:p>
            <a:pPr marL="0" lv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Razno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8EDCF15-A5E3-4C26-8C9D-51920708A429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9FB79135-CDBE-46CA-9960-FA9CD5038220}"/>
              </a:ext>
            </a:extLst>
          </p:cNvPr>
          <p:cNvSpPr/>
          <p:nvPr/>
        </p:nvSpPr>
        <p:spPr>
          <a:xfrm rot="5400000">
            <a:off x="769178" y="2153540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F0BABF6F-CC33-49B2-830E-7733A96E4343}"/>
              </a:ext>
            </a:extLst>
          </p:cNvPr>
          <p:cNvSpPr/>
          <p:nvPr/>
        </p:nvSpPr>
        <p:spPr>
          <a:xfrm rot="5400000">
            <a:off x="769178" y="2472196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AC315CF2-8E97-4A29-BCFD-D33E331B6102}"/>
              </a:ext>
            </a:extLst>
          </p:cNvPr>
          <p:cNvSpPr/>
          <p:nvPr/>
        </p:nvSpPr>
        <p:spPr>
          <a:xfrm rot="5400000">
            <a:off x="769178" y="2809325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EEDE3C66-B65E-4E4B-8C96-A84A30EC3231}"/>
              </a:ext>
            </a:extLst>
          </p:cNvPr>
          <p:cNvSpPr/>
          <p:nvPr/>
        </p:nvSpPr>
        <p:spPr>
          <a:xfrm rot="5400000">
            <a:off x="769178" y="3156179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9ADEA158-0A8C-4EFD-9517-D3D6BF0A1B47}"/>
              </a:ext>
            </a:extLst>
          </p:cNvPr>
          <p:cNvSpPr/>
          <p:nvPr/>
        </p:nvSpPr>
        <p:spPr>
          <a:xfrm rot="5400000">
            <a:off x="769177" y="3496598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1713C271-CF7A-41BC-A463-79804C043244}"/>
              </a:ext>
            </a:extLst>
          </p:cNvPr>
          <p:cNvSpPr/>
          <p:nvPr/>
        </p:nvSpPr>
        <p:spPr>
          <a:xfrm rot="5400000">
            <a:off x="769177" y="3824492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B85430A6-482C-4502-9C1A-AC4ECCF630C9}"/>
              </a:ext>
            </a:extLst>
          </p:cNvPr>
          <p:cNvSpPr/>
          <p:nvPr/>
        </p:nvSpPr>
        <p:spPr>
          <a:xfrm rot="5400000">
            <a:off x="769177" y="416816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ACA11E23-09C7-4329-A97B-04CA95CD620E}"/>
              </a:ext>
            </a:extLst>
          </p:cNvPr>
          <p:cNvSpPr/>
          <p:nvPr/>
        </p:nvSpPr>
        <p:spPr>
          <a:xfrm rot="5400000">
            <a:off x="769177" y="4495566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E4DAF18C-43DE-4896-B0EB-F740D5B58C38}"/>
              </a:ext>
            </a:extLst>
          </p:cNvPr>
          <p:cNvSpPr/>
          <p:nvPr/>
        </p:nvSpPr>
        <p:spPr>
          <a:xfrm rot="5400000">
            <a:off x="769755" y="4832554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A66E4661-2ACF-4867-823A-85BBF85B5FDC}"/>
              </a:ext>
            </a:extLst>
          </p:cNvPr>
          <p:cNvSpPr/>
          <p:nvPr/>
        </p:nvSpPr>
        <p:spPr>
          <a:xfrm rot="5400000">
            <a:off x="769177" y="5165897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nakokraki trikotnik 14">
            <a:extLst>
              <a:ext uri="{FF2B5EF4-FFF2-40B4-BE49-F238E27FC236}">
                <a16:creationId xmlns:a16="http://schemas.microsoft.com/office/drawing/2014/main" id="{2E925487-8875-43E3-993F-343B745AC7A6}"/>
              </a:ext>
            </a:extLst>
          </p:cNvPr>
          <p:cNvSpPr/>
          <p:nvPr/>
        </p:nvSpPr>
        <p:spPr>
          <a:xfrm rot="5400000">
            <a:off x="769176" y="5499678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nakokraki trikotnik 15">
            <a:extLst>
              <a:ext uri="{FF2B5EF4-FFF2-40B4-BE49-F238E27FC236}">
                <a16:creationId xmlns:a16="http://schemas.microsoft.com/office/drawing/2014/main" id="{07F27C60-6022-4FEF-A5F8-8C0FFE7F82BD}"/>
              </a:ext>
            </a:extLst>
          </p:cNvPr>
          <p:cNvSpPr/>
          <p:nvPr/>
        </p:nvSpPr>
        <p:spPr>
          <a:xfrm rot="5400000">
            <a:off x="769175" y="5826227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nakokraki trikotnik 16">
            <a:extLst>
              <a:ext uri="{FF2B5EF4-FFF2-40B4-BE49-F238E27FC236}">
                <a16:creationId xmlns:a16="http://schemas.microsoft.com/office/drawing/2014/main" id="{AE409BC1-37F6-4E75-BA41-CE1B428425FB}"/>
              </a:ext>
            </a:extLst>
          </p:cNvPr>
          <p:cNvSpPr/>
          <p:nvPr/>
        </p:nvSpPr>
        <p:spPr>
          <a:xfrm rot="5400000">
            <a:off x="746679" y="6160561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nakokraki trikotnik 17">
            <a:extLst>
              <a:ext uri="{FF2B5EF4-FFF2-40B4-BE49-F238E27FC236}">
                <a16:creationId xmlns:a16="http://schemas.microsoft.com/office/drawing/2014/main" id="{13207105-E2BB-4591-A5F8-E45219678E29}"/>
              </a:ext>
            </a:extLst>
          </p:cNvPr>
          <p:cNvSpPr/>
          <p:nvPr/>
        </p:nvSpPr>
        <p:spPr>
          <a:xfrm rot="5400000">
            <a:off x="742788" y="6491532"/>
            <a:ext cx="137311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918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8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C26AACD0-F8BA-42CB-B701-64973070C045}"/>
              </a:ext>
            </a:extLst>
          </p:cNvPr>
          <p:cNvSpPr/>
          <p:nvPr/>
        </p:nvSpPr>
        <p:spPr>
          <a:xfrm>
            <a:off x="6146800" y="5245340"/>
            <a:ext cx="1391920" cy="411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7E76CFE-5353-45D6-8920-76BBB335ADD0}"/>
              </a:ext>
            </a:extLst>
          </p:cNvPr>
          <p:cNvSpPr/>
          <p:nvPr/>
        </p:nvSpPr>
        <p:spPr>
          <a:xfrm>
            <a:off x="2475344" y="4861014"/>
            <a:ext cx="5063376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5EB53F6-F6CE-475D-AE3B-3700F24CEB56}"/>
              </a:ext>
            </a:extLst>
          </p:cNvPr>
          <p:cNvSpPr/>
          <p:nvPr/>
        </p:nvSpPr>
        <p:spPr>
          <a:xfrm>
            <a:off x="2475347" y="2724725"/>
            <a:ext cx="5063375" cy="249382"/>
          </a:xfrm>
          <a:prstGeom prst="rect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FINANČNO POROČILO ZA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LETO 2017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1877"/>
            <a:ext cx="7886700" cy="4787614"/>
          </a:xfrm>
        </p:spPr>
        <p:txBody>
          <a:bodyPr>
            <a:normAutofit/>
          </a:bodyPr>
          <a:lstStyle/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b="1" dirty="0">
                <a:latin typeface="Arial Nova Cond" panose="020B0506020202020204" pitchFamily="34" charset="0"/>
              </a:rPr>
              <a:t>PRIHODKI</a:t>
            </a:r>
            <a:r>
              <a:rPr lang="sl-SI" sz="2200" dirty="0">
                <a:latin typeface="Arial Nova Cond" panose="020B0506020202020204" pitchFamily="34" charset="0"/>
              </a:rPr>
              <a:t>	</a:t>
            </a:r>
            <a:r>
              <a:rPr lang="sl-SI" sz="1900" dirty="0">
                <a:latin typeface="Arial Nova Cond" panose="020B0506020202020204" pitchFamily="34" charset="0"/>
              </a:rPr>
              <a:t>Članarine				13.390,00 €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Donacije				  1.550,00 €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Sponzorstva			  2.371,00 €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17.311,00 €</a:t>
            </a:r>
          </a:p>
          <a:p>
            <a:pPr marL="0" indent="0">
              <a:lnSpc>
                <a:spcPts val="200"/>
              </a:lnSpc>
              <a:spcBef>
                <a:spcPts val="600"/>
              </a:spcBef>
              <a:buNone/>
            </a:pPr>
            <a:endParaRPr lang="sl-SI" sz="1000" b="1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Arial Nova Cond" panose="020B0506020202020204" pitchFamily="34" charset="0"/>
              </a:rPr>
              <a:t>ODHODKI</a:t>
            </a:r>
            <a:r>
              <a:rPr lang="sl-SI" sz="1000" b="1" dirty="0">
                <a:latin typeface="Arial Nova Cond" panose="020B0506020202020204" pitchFamily="34" charset="0"/>
              </a:rPr>
              <a:t>	</a:t>
            </a:r>
            <a:r>
              <a:rPr lang="sl-SI" sz="1900" dirty="0">
                <a:latin typeface="Arial Nova Cond" panose="020B0506020202020204" pitchFamily="34" charset="0"/>
              </a:rPr>
              <a:t>Članarina GZS			  3.540,00 €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Štartnine				  6.128,00 €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Pokali				  1.774,00 €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Prispevek za letne karte		  3.920,00 €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Reklama				     668,00 €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latin typeface="Arial Nova Cond" panose="020B0506020202020204" pitchFamily="34" charset="0"/>
              </a:rPr>
              <a:t>		PTT, Telekom, provizije, rač.		     768,00 €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sz="1900" dirty="0">
                <a:solidFill>
                  <a:schemeClr val="bg1"/>
                </a:solidFill>
                <a:latin typeface="Arial Nova Cond" panose="020B0506020202020204" pitchFamily="34" charset="0"/>
              </a:rPr>
              <a:t>		</a:t>
            </a:r>
            <a:r>
              <a:rPr lang="sl-SI" sz="19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SKUPAJ				16.798,00 €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endParaRPr lang="sl-SI" sz="1900" b="1" dirty="0">
              <a:latin typeface="Arial Nova Cond" panose="020B0506020202020204" pitchFamily="34" charset="0"/>
            </a:endParaRP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r>
              <a:rPr lang="sl-SI" b="1" dirty="0">
                <a:latin typeface="Arial Nova Cond" panose="020B0506020202020204" pitchFamily="34" charset="0"/>
              </a:rPr>
              <a:t>RAZLIKA					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513,00 €</a:t>
            </a:r>
          </a:p>
          <a:p>
            <a:pPr marL="0" indent="0">
              <a:lnSpc>
                <a:spcPts val="1400"/>
              </a:lnSpc>
              <a:spcBef>
                <a:spcPts val="600"/>
              </a:spcBef>
              <a:buNone/>
            </a:pPr>
            <a:endParaRPr lang="sl-SI" sz="20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18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*padec števila vplačanih članarin glede na leto 2016 iz 130 na 102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l-SI" sz="1800" dirty="0">
                <a:solidFill>
                  <a:schemeClr val="bg2">
                    <a:lumMod val="50000"/>
                  </a:schemeClr>
                </a:solidFill>
                <a:latin typeface="Arial Nova Cond" panose="020B0506020202020204" pitchFamily="34" charset="0"/>
              </a:rPr>
              <a:t>*padec prihodkov za cca. 4.000,00 €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CEC4D3B-0A26-48B3-AF14-0E2B584C0BA4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31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FINANČNO POROČILO ZA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LETO 2017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95" y="2093478"/>
            <a:ext cx="8358332" cy="445972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V letu 2017 izvedenih 6 klubskih turnirjev (za HCP)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2 klubska srečanja Golf klub Olimje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Audi Eclectic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6 krogov tekmovanj na 9 luknjah v sklopu „Klubske lestvice“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Organizacija izleta s klubskim turnirjem „Zala </a:t>
            </a:r>
            <a:r>
              <a:rPr lang="sl-SI" sz="2600" dirty="0" err="1">
                <a:latin typeface="Arial Nova Cond" panose="020B0506020202020204" pitchFamily="34" charset="0"/>
              </a:rPr>
              <a:t>Springs</a:t>
            </a:r>
            <a:r>
              <a:rPr lang="sl-SI" sz="2600" dirty="0">
                <a:latin typeface="Arial Nova Cond" panose="020B0506020202020204" pitchFamily="34" charset="0"/>
              </a:rPr>
              <a:t>“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Oglaševanje, začetna šola golfa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Upravni odbor je dosledno upravljal s finančnimi viri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Tekoče poravnane obveznosti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>
                <a:latin typeface="Arial Nova Cond" panose="020B0506020202020204" pitchFamily="34" charset="0"/>
              </a:rPr>
              <a:t>Delovanje skladno s sprejetim finančnim načrtom</a:t>
            </a:r>
          </a:p>
          <a:p>
            <a:pPr marL="0" indent="0">
              <a:lnSpc>
                <a:spcPct val="120000"/>
              </a:lnSpc>
              <a:buNone/>
            </a:pPr>
            <a:endParaRPr lang="sl-SI" sz="2600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44E767C-62E6-4C41-89FD-D86070C043DB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5AC9EFC0-7CE7-46C0-B533-E80C5E83BDB6}"/>
              </a:ext>
            </a:extLst>
          </p:cNvPr>
          <p:cNvSpPr/>
          <p:nvPr/>
        </p:nvSpPr>
        <p:spPr>
          <a:xfrm rot="5400000">
            <a:off x="794363" y="227778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E6DA9C5E-2DE4-4EAA-9445-9889ED820943}"/>
              </a:ext>
            </a:extLst>
          </p:cNvPr>
          <p:cNvSpPr/>
          <p:nvPr/>
        </p:nvSpPr>
        <p:spPr>
          <a:xfrm rot="5400000">
            <a:off x="794363" y="2771123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nakokraki trikotnik 7">
            <a:extLst>
              <a:ext uri="{FF2B5EF4-FFF2-40B4-BE49-F238E27FC236}">
                <a16:creationId xmlns:a16="http://schemas.microsoft.com/office/drawing/2014/main" id="{0602CF48-1D4C-43B1-9A00-16728E8941B4}"/>
              </a:ext>
            </a:extLst>
          </p:cNvPr>
          <p:cNvSpPr/>
          <p:nvPr/>
        </p:nvSpPr>
        <p:spPr>
          <a:xfrm rot="5400000">
            <a:off x="794363" y="3274185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F06FEC41-E18E-4410-A27C-054279102835}"/>
              </a:ext>
            </a:extLst>
          </p:cNvPr>
          <p:cNvSpPr/>
          <p:nvPr/>
        </p:nvSpPr>
        <p:spPr>
          <a:xfrm rot="5400000">
            <a:off x="794363" y="3773046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00BD0314-AC5C-48EC-A8B6-6AAD266F0F26}"/>
              </a:ext>
            </a:extLst>
          </p:cNvPr>
          <p:cNvSpPr/>
          <p:nvPr/>
        </p:nvSpPr>
        <p:spPr>
          <a:xfrm rot="5400000">
            <a:off x="794363" y="425393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nakokraki trikotnik 10">
            <a:extLst>
              <a:ext uri="{FF2B5EF4-FFF2-40B4-BE49-F238E27FC236}">
                <a16:creationId xmlns:a16="http://schemas.microsoft.com/office/drawing/2014/main" id="{9C3D1037-2416-41EA-8746-99F21E7AD642}"/>
              </a:ext>
            </a:extLst>
          </p:cNvPr>
          <p:cNvSpPr/>
          <p:nvPr/>
        </p:nvSpPr>
        <p:spPr>
          <a:xfrm rot="5400000">
            <a:off x="794363" y="475426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nakokraki trikotnik 11">
            <a:extLst>
              <a:ext uri="{FF2B5EF4-FFF2-40B4-BE49-F238E27FC236}">
                <a16:creationId xmlns:a16="http://schemas.microsoft.com/office/drawing/2014/main" id="{63FF6955-83C6-4636-8FC3-9889C0C523A4}"/>
              </a:ext>
            </a:extLst>
          </p:cNvPr>
          <p:cNvSpPr/>
          <p:nvPr/>
        </p:nvSpPr>
        <p:spPr>
          <a:xfrm rot="5400000">
            <a:off x="794363" y="5234160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nakokraki trikotnik 12">
            <a:extLst>
              <a:ext uri="{FF2B5EF4-FFF2-40B4-BE49-F238E27FC236}">
                <a16:creationId xmlns:a16="http://schemas.microsoft.com/office/drawing/2014/main" id="{8E3EA020-3BB1-457B-8687-80113F39742A}"/>
              </a:ext>
            </a:extLst>
          </p:cNvPr>
          <p:cNvSpPr/>
          <p:nvPr/>
        </p:nvSpPr>
        <p:spPr>
          <a:xfrm rot="5400000">
            <a:off x="794363" y="574323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nakokraki trikotnik 13">
            <a:extLst>
              <a:ext uri="{FF2B5EF4-FFF2-40B4-BE49-F238E27FC236}">
                <a16:creationId xmlns:a16="http://schemas.microsoft.com/office/drawing/2014/main" id="{EC25B626-8C29-49CC-BF4C-3E3EBA0CDD12}"/>
              </a:ext>
            </a:extLst>
          </p:cNvPr>
          <p:cNvSpPr/>
          <p:nvPr/>
        </p:nvSpPr>
        <p:spPr>
          <a:xfrm rot="5400000">
            <a:off x="794363" y="6225627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88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POROČILO NADZORNEGA ODBORA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0039320-0AD1-4210-9A37-6C76EF5CD598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8C506FFB-B414-4490-B423-5AE8EA14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24" y="2427721"/>
            <a:ext cx="4065155" cy="4065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4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Arial Nova" panose="020B0504020202020204" pitchFamily="34" charset="0"/>
              </a:rPr>
              <a:t>PREDLOG VIŠINE</a:t>
            </a:r>
            <a:br>
              <a:rPr lang="sl-SI" sz="4000" dirty="0">
                <a:latin typeface="Arial Nova" panose="020B0504020202020204" pitchFamily="34" charset="0"/>
              </a:rPr>
            </a:br>
            <a:r>
              <a:rPr lang="sl-SI" sz="4000" dirty="0">
                <a:latin typeface="Arial Nova" panose="020B0504020202020204" pitchFamily="34" charset="0"/>
              </a:rPr>
              <a:t>PRISTOPNINE ZA LETO 2018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87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Upravni odbor predlaga članom kluba, da za leto 2018 ni pristopnine.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F2197D67-1657-469D-9431-80D3C20BD08C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AD31BAC5-F143-44A3-BE31-AAC19D97F2E6}"/>
              </a:ext>
            </a:extLst>
          </p:cNvPr>
          <p:cNvSpPr/>
          <p:nvPr/>
        </p:nvSpPr>
        <p:spPr>
          <a:xfrm rot="5400000">
            <a:off x="726479" y="2329301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48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elogram 11">
            <a:extLst>
              <a:ext uri="{FF2B5EF4-FFF2-40B4-BE49-F238E27FC236}">
                <a16:creationId xmlns:a16="http://schemas.microsoft.com/office/drawing/2014/main" id="{16EB9DDC-486B-424F-ACEB-FADBF686A835}"/>
              </a:ext>
            </a:extLst>
          </p:cNvPr>
          <p:cNvSpPr/>
          <p:nvPr/>
        </p:nvSpPr>
        <p:spPr>
          <a:xfrm>
            <a:off x="4572000" y="6084167"/>
            <a:ext cx="4036290" cy="464992"/>
          </a:xfrm>
          <a:prstGeom prst="parallelogram">
            <a:avLst/>
          </a:prstGeom>
          <a:solidFill>
            <a:srgbClr val="BAA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aralelogram 10">
            <a:extLst>
              <a:ext uri="{FF2B5EF4-FFF2-40B4-BE49-F238E27FC236}">
                <a16:creationId xmlns:a16="http://schemas.microsoft.com/office/drawing/2014/main" id="{3408A1F0-213F-417A-AF3D-F4169E45B990}"/>
              </a:ext>
            </a:extLst>
          </p:cNvPr>
          <p:cNvSpPr/>
          <p:nvPr/>
        </p:nvSpPr>
        <p:spPr>
          <a:xfrm flipH="1">
            <a:off x="4572000" y="5159068"/>
            <a:ext cx="4036290" cy="464992"/>
          </a:xfrm>
          <a:prstGeom prst="parallelogram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aralelogram 9">
            <a:extLst>
              <a:ext uri="{FF2B5EF4-FFF2-40B4-BE49-F238E27FC236}">
                <a16:creationId xmlns:a16="http://schemas.microsoft.com/office/drawing/2014/main" id="{C3F27ECB-0B9C-4947-B76B-38F78715B1B4}"/>
              </a:ext>
            </a:extLst>
          </p:cNvPr>
          <p:cNvSpPr/>
          <p:nvPr/>
        </p:nvSpPr>
        <p:spPr>
          <a:xfrm>
            <a:off x="4572000" y="4658927"/>
            <a:ext cx="4036290" cy="464992"/>
          </a:xfrm>
          <a:prstGeom prst="parallelogram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aralelogram 8">
            <a:extLst>
              <a:ext uri="{FF2B5EF4-FFF2-40B4-BE49-F238E27FC236}">
                <a16:creationId xmlns:a16="http://schemas.microsoft.com/office/drawing/2014/main" id="{44262BA7-0974-4002-8006-498515549590}"/>
              </a:ext>
            </a:extLst>
          </p:cNvPr>
          <p:cNvSpPr/>
          <p:nvPr/>
        </p:nvSpPr>
        <p:spPr>
          <a:xfrm flipH="1">
            <a:off x="4572000" y="3644949"/>
            <a:ext cx="4036290" cy="464992"/>
          </a:xfrm>
          <a:prstGeom prst="parallelogram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aralelogram 7">
            <a:extLst>
              <a:ext uri="{FF2B5EF4-FFF2-40B4-BE49-F238E27FC236}">
                <a16:creationId xmlns:a16="http://schemas.microsoft.com/office/drawing/2014/main" id="{9CA19474-35FC-4686-88DD-EC579E48D0BA}"/>
              </a:ext>
            </a:extLst>
          </p:cNvPr>
          <p:cNvSpPr/>
          <p:nvPr/>
        </p:nvSpPr>
        <p:spPr>
          <a:xfrm>
            <a:off x="4572001" y="3143876"/>
            <a:ext cx="4036291" cy="464992"/>
          </a:xfrm>
          <a:prstGeom prst="parallelogram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Arial Nova" panose="020B0504020202020204" pitchFamily="34" charset="0"/>
              </a:rPr>
              <a:t>PREDLOG VIŠINE</a:t>
            </a:r>
            <a:br>
              <a:rPr lang="sl-SI" dirty="0">
                <a:latin typeface="Arial Nova" panose="020B0504020202020204" pitchFamily="34" charset="0"/>
              </a:rPr>
            </a:br>
            <a:r>
              <a:rPr lang="sl-SI" dirty="0">
                <a:latin typeface="Arial Nova" panose="020B0504020202020204" pitchFamily="34" charset="0"/>
              </a:rPr>
              <a:t>ČLANARINE ZA LETO 2018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9E4EB6-7B3E-4A99-807D-3DFC10C3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68" y="3143876"/>
            <a:ext cx="8007350" cy="4094884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Obstoječi člani 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130 €</a:t>
            </a:r>
            <a:r>
              <a:rPr lang="sl-SI" dirty="0"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do 26.02.2018)</a:t>
            </a:r>
            <a:endParaRPr lang="sl-SI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		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140 €</a:t>
            </a:r>
            <a:r>
              <a:rPr lang="sl-SI" dirty="0"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po 26.02.2018)</a:t>
            </a:r>
            <a:endParaRPr lang="sl-SI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Obstoječi člani &lt; 18 let	  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21 €</a:t>
            </a:r>
            <a:r>
              <a:rPr lang="sl-SI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do 26.02.2018)</a:t>
            </a:r>
          </a:p>
          <a:p>
            <a:pPr marL="0" indent="0">
              <a:buNone/>
            </a:pPr>
            <a:r>
              <a:rPr lang="sl-SI" sz="2000" dirty="0">
                <a:latin typeface="Arial Nova Cond" panose="020B0506020202020204" pitchFamily="34" charset="0"/>
              </a:rPr>
              <a:t>				   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31 €</a:t>
            </a:r>
            <a:r>
              <a:rPr lang="sl-SI" dirty="0">
                <a:solidFill>
                  <a:schemeClr val="bg1"/>
                </a:solidFill>
                <a:latin typeface="Arial Nova Cond" panose="020B0506020202020204" pitchFamily="34" charset="0"/>
              </a:rPr>
              <a:t> </a:t>
            </a:r>
            <a:r>
              <a:rPr lang="sl-SI" sz="2000" dirty="0">
                <a:solidFill>
                  <a:schemeClr val="bg1"/>
                </a:solidFill>
                <a:latin typeface="Arial Nova Cond" panose="020B0506020202020204" pitchFamily="34" charset="0"/>
              </a:rPr>
              <a:t>(plačilo po 26.02.2018)</a:t>
            </a:r>
          </a:p>
          <a:p>
            <a:pPr marL="0" indent="0">
              <a:buNone/>
            </a:pPr>
            <a:endParaRPr lang="sl-SI" sz="2000" dirty="0">
              <a:latin typeface="Arial Nova Cond" panose="020B050602020202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Arial Nova Cond" panose="020B0506020202020204" pitchFamily="34" charset="0"/>
              </a:rPr>
              <a:t>Novi člani</a:t>
            </a:r>
            <a:r>
              <a:rPr lang="sl-SI" sz="2000" dirty="0">
                <a:latin typeface="Arial Nova Cond" panose="020B0506020202020204" pitchFamily="34" charset="0"/>
              </a:rPr>
              <a:t>			  </a:t>
            </a:r>
            <a:r>
              <a:rPr lang="sl-SI" b="1" dirty="0">
                <a:solidFill>
                  <a:schemeClr val="bg1"/>
                </a:solidFill>
                <a:latin typeface="Arial Nova Cond" panose="020B0506020202020204" pitchFamily="34" charset="0"/>
              </a:rPr>
              <a:t>140 €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06E76082-F582-4523-8B12-BD333972BC77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B637AD23-7E84-4465-BD4A-11D7ADC5C25B}"/>
              </a:ext>
            </a:extLst>
          </p:cNvPr>
          <p:cNvSpPr/>
          <p:nvPr/>
        </p:nvSpPr>
        <p:spPr>
          <a:xfrm rot="5400000">
            <a:off x="806396" y="332321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nakokraki trikotnik 5">
            <a:extLst>
              <a:ext uri="{FF2B5EF4-FFF2-40B4-BE49-F238E27FC236}">
                <a16:creationId xmlns:a16="http://schemas.microsoft.com/office/drawing/2014/main" id="{26CA211C-5E05-41CF-BC96-AC197F084FB0}"/>
              </a:ext>
            </a:extLst>
          </p:cNvPr>
          <p:cNvSpPr/>
          <p:nvPr/>
        </p:nvSpPr>
        <p:spPr>
          <a:xfrm rot="5400000">
            <a:off x="806396" y="486138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nakokraki trikotnik 6">
            <a:extLst>
              <a:ext uri="{FF2B5EF4-FFF2-40B4-BE49-F238E27FC236}">
                <a16:creationId xmlns:a16="http://schemas.microsoft.com/office/drawing/2014/main" id="{F8C0B1C9-B4AB-4AA7-AD00-1987941F81AB}"/>
              </a:ext>
            </a:extLst>
          </p:cNvPr>
          <p:cNvSpPr/>
          <p:nvPr/>
        </p:nvSpPr>
        <p:spPr>
          <a:xfrm rot="5400000">
            <a:off x="806396" y="628840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A47EFAAB-5A8F-4455-B227-ED95DD1DC6DA}"/>
              </a:ext>
            </a:extLst>
          </p:cNvPr>
          <p:cNvSpPr txBox="1"/>
          <p:nvPr/>
        </p:nvSpPr>
        <p:spPr>
          <a:xfrm>
            <a:off x="710208" y="2071668"/>
            <a:ext cx="807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 Nova Cond" panose="020B0506020202020204" pitchFamily="34" charset="0"/>
              </a:rPr>
              <a:t>Upravni odbor predlaga sledeče članarine za leto 2018:</a:t>
            </a:r>
          </a:p>
        </p:txBody>
      </p:sp>
    </p:spTree>
    <p:extLst>
      <p:ext uri="{BB962C8B-B14F-4D97-AF65-F5344CB8AC3E}">
        <p14:creationId xmlns:p14="http://schemas.microsoft.com/office/powerpoint/2010/main" val="37472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latin typeface="Arial Nova" panose="020B0504020202020204" pitchFamily="34" charset="0"/>
              </a:rPr>
              <a:t>SEZNANITEV Z ODSTOPOM SEKRETARJA KLUBA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9755E5DF-458E-4A7E-AB69-BD7CD0DBD2D0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icture 2" descr="https://image.flaticon.com/icons/png/512/50/50626.png">
            <a:extLst>
              <a:ext uri="{FF2B5EF4-FFF2-40B4-BE49-F238E27FC236}">
                <a16:creationId xmlns:a16="http://schemas.microsoft.com/office/drawing/2014/main" id="{AB454D51-1116-40BF-8E0D-84E00B3F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24" y="2427721"/>
            <a:ext cx="4065155" cy="40651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6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57260-4EAA-47EC-A9CC-9FF0B44AC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 Nova" panose="020B0504020202020204" pitchFamily="34" charset="0"/>
              </a:rPr>
              <a:t>PREDLOG DOPOLNITVE STATUTA GKGM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7AA55EE-5968-4C0B-A73E-93D9F7E3E493}"/>
              </a:ext>
            </a:extLst>
          </p:cNvPr>
          <p:cNvSpPr/>
          <p:nvPr/>
        </p:nvSpPr>
        <p:spPr>
          <a:xfrm flipH="1">
            <a:off x="508928" y="419331"/>
            <a:ext cx="45719" cy="1188232"/>
          </a:xfrm>
          <a:prstGeom prst="rect">
            <a:avLst/>
          </a:prstGeom>
          <a:solidFill>
            <a:srgbClr val="C4A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Označba mesta vsebine 2">
            <a:extLst>
              <a:ext uri="{FF2B5EF4-FFF2-40B4-BE49-F238E27FC236}">
                <a16:creationId xmlns:a16="http://schemas.microsoft.com/office/drawing/2014/main" id="{B6E61CB1-E0F8-46C8-ADFE-3461005E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60" y="2033148"/>
            <a:ext cx="8358332" cy="44597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600" dirty="0"/>
              <a:t>Potreba po dopolnitvi obstoječega statuta glede na novo zakonodajo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/>
              <a:t>Možno članstvo pravnih in fizičnih oseb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/>
              <a:t>Razširitev ciljev in dejavnosti kluba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/>
              <a:t>Možnost ukvarjanja kluba tudi s pridobitnimi dejavnostmi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/>
              <a:t>Izločitev sekretarja kluba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/>
              <a:t>Zagotovitev sklepčnosti zbora članov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600" dirty="0"/>
              <a:t>Jasneje definirane obveznosti in naloge funkcionarjev v klubu</a:t>
            </a:r>
          </a:p>
          <a:p>
            <a:pPr marL="0" indent="0">
              <a:lnSpc>
                <a:spcPct val="120000"/>
              </a:lnSpc>
              <a:buNone/>
            </a:pPr>
            <a:endParaRPr lang="sl-SI" sz="2600" dirty="0"/>
          </a:p>
        </p:txBody>
      </p:sp>
      <p:sp>
        <p:nvSpPr>
          <p:cNvPr id="25" name="Enakokraki trikotnik 24">
            <a:extLst>
              <a:ext uri="{FF2B5EF4-FFF2-40B4-BE49-F238E27FC236}">
                <a16:creationId xmlns:a16="http://schemas.microsoft.com/office/drawing/2014/main" id="{0B3E9A72-CE0E-40C6-95F4-FA2325C1228A}"/>
              </a:ext>
            </a:extLst>
          </p:cNvPr>
          <p:cNvSpPr/>
          <p:nvPr/>
        </p:nvSpPr>
        <p:spPr>
          <a:xfrm rot="5400000">
            <a:off x="439021" y="2279279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nakokraki trikotnik 25">
            <a:extLst>
              <a:ext uri="{FF2B5EF4-FFF2-40B4-BE49-F238E27FC236}">
                <a16:creationId xmlns:a16="http://schemas.microsoft.com/office/drawing/2014/main" id="{158A0E8B-0736-4D6E-824B-821D2BC2C190}"/>
              </a:ext>
            </a:extLst>
          </p:cNvPr>
          <p:cNvSpPr/>
          <p:nvPr/>
        </p:nvSpPr>
        <p:spPr>
          <a:xfrm rot="5400000">
            <a:off x="429595" y="3274667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nakokraki trikotnik 26">
            <a:extLst>
              <a:ext uri="{FF2B5EF4-FFF2-40B4-BE49-F238E27FC236}">
                <a16:creationId xmlns:a16="http://schemas.microsoft.com/office/drawing/2014/main" id="{127D2A80-E367-41DF-99B9-14867CE1B586}"/>
              </a:ext>
            </a:extLst>
          </p:cNvPr>
          <p:cNvSpPr/>
          <p:nvPr/>
        </p:nvSpPr>
        <p:spPr>
          <a:xfrm rot="5400000">
            <a:off x="439021" y="3818088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8" name="Enakokraki trikotnik 27">
            <a:extLst>
              <a:ext uri="{FF2B5EF4-FFF2-40B4-BE49-F238E27FC236}">
                <a16:creationId xmlns:a16="http://schemas.microsoft.com/office/drawing/2014/main" id="{951B36F3-BA45-4169-833C-F475C408390A}"/>
              </a:ext>
            </a:extLst>
          </p:cNvPr>
          <p:cNvSpPr/>
          <p:nvPr/>
        </p:nvSpPr>
        <p:spPr>
          <a:xfrm rot="5400000">
            <a:off x="439021" y="4401716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Enakokraki trikotnik 28">
            <a:extLst>
              <a:ext uri="{FF2B5EF4-FFF2-40B4-BE49-F238E27FC236}">
                <a16:creationId xmlns:a16="http://schemas.microsoft.com/office/drawing/2014/main" id="{8DE43FE5-CE01-4825-A9C8-EF3FB7E0F34E}"/>
              </a:ext>
            </a:extLst>
          </p:cNvPr>
          <p:cNvSpPr/>
          <p:nvPr/>
        </p:nvSpPr>
        <p:spPr>
          <a:xfrm rot="5400000">
            <a:off x="424882" y="498534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Enakokraki trikotnik 29">
            <a:extLst>
              <a:ext uri="{FF2B5EF4-FFF2-40B4-BE49-F238E27FC236}">
                <a16:creationId xmlns:a16="http://schemas.microsoft.com/office/drawing/2014/main" id="{43E9DFC7-3FFC-440A-A0D3-7DDC3017B84D}"/>
              </a:ext>
            </a:extLst>
          </p:cNvPr>
          <p:cNvSpPr/>
          <p:nvPr/>
        </p:nvSpPr>
        <p:spPr>
          <a:xfrm rot="5400000">
            <a:off x="422525" y="5510334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Enakokraki trikotnik 30">
            <a:extLst>
              <a:ext uri="{FF2B5EF4-FFF2-40B4-BE49-F238E27FC236}">
                <a16:creationId xmlns:a16="http://schemas.microsoft.com/office/drawing/2014/main" id="{64E3F82F-7E24-4A32-B3EE-12BB27043081}"/>
              </a:ext>
            </a:extLst>
          </p:cNvPr>
          <p:cNvSpPr/>
          <p:nvPr/>
        </p:nvSpPr>
        <p:spPr>
          <a:xfrm rot="5400000">
            <a:off x="421347" y="6093962"/>
            <a:ext cx="117270" cy="118372"/>
          </a:xfrm>
          <a:prstGeom prst="triangle">
            <a:avLst/>
          </a:prstGeom>
          <a:solidFill>
            <a:srgbClr val="B8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46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737</Words>
  <Application>Microsoft Office PowerPoint</Application>
  <PresentationFormat>Diaprojekcija na zaslonu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8" baseType="lpstr">
      <vt:lpstr>Arial</vt:lpstr>
      <vt:lpstr>Arial Nova</vt:lpstr>
      <vt:lpstr>Arial Nova Cond</vt:lpstr>
      <vt:lpstr>Calibri</vt:lpstr>
      <vt:lpstr>Calibri Light</vt:lpstr>
      <vt:lpstr>Tahoma</vt:lpstr>
      <vt:lpstr>Times New Roman</vt:lpstr>
      <vt:lpstr>Officeova tema</vt:lpstr>
      <vt:lpstr>PowerPointova predstavitev</vt:lpstr>
      <vt:lpstr>PREDLOG DNEVNEGA REDA</vt:lpstr>
      <vt:lpstr>FINANČNO POROČILO ZA LETO 2017</vt:lpstr>
      <vt:lpstr>FINANČNO POROČILO ZA LETO 2017</vt:lpstr>
      <vt:lpstr>POROČILO NADZORNEGA ODBORA</vt:lpstr>
      <vt:lpstr>PREDLOG VIŠINE PRISTOPNINE ZA LETO 2018</vt:lpstr>
      <vt:lpstr>PREDLOG VIŠINE ČLANARINE ZA LETO 2018</vt:lpstr>
      <vt:lpstr>SEZNANITEV Z ODSTOPOM SEKRETARJA KLUBA</vt:lpstr>
      <vt:lpstr>PREDLOG DOPOLNITVE STATUTA GKGM</vt:lpstr>
      <vt:lpstr>IMENOVANJE NADZORNEGA ODBORA IN DISCIPLINSKE KOMISIJE</vt:lpstr>
      <vt:lpstr>IZVOLITEV KLUBSKEGA KAPETANA ZA LETO 2018</vt:lpstr>
      <vt:lpstr>FINANČNI NAČRT IN PLAN DELA ZA LETO 2018</vt:lpstr>
      <vt:lpstr>FINANČNI NAČRT IN PLAN DELA ZA LETO 2018</vt:lpstr>
      <vt:lpstr>FINANČNI NAČRT IN PLAN DELA ZA LETO 2018</vt:lpstr>
      <vt:lpstr>VIŠINA SUBVENCIJE ZA LETNO KARTO 2018</vt:lpstr>
      <vt:lpstr>CENE KART ZA LETO 2018 AKTUALNE INFORMACIJE</vt:lpstr>
      <vt:lpstr>CENE KART ZA LETO 2018 AKTUALNE INFORMACIJE</vt:lpstr>
      <vt:lpstr>CENE KART ZA LETO 2018 AKTUALNE INFORMACIJE</vt:lpstr>
      <vt:lpstr>RAZNO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Jaka Kastner</dc:creator>
  <cp:lastModifiedBy>Blaž de Costa</cp:lastModifiedBy>
  <cp:revision>56</cp:revision>
  <dcterms:created xsi:type="dcterms:W3CDTF">2018-02-14T17:32:46Z</dcterms:created>
  <dcterms:modified xsi:type="dcterms:W3CDTF">2018-02-15T15:37:31Z</dcterms:modified>
</cp:coreProperties>
</file>